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544" r:id="rId3"/>
    <p:sldId id="545" r:id="rId4"/>
    <p:sldId id="546" r:id="rId5"/>
    <p:sldId id="547" r:id="rId6"/>
    <p:sldId id="548" r:id="rId7"/>
    <p:sldId id="549" r:id="rId8"/>
    <p:sldId id="550" r:id="rId9"/>
    <p:sldId id="551" r:id="rId10"/>
    <p:sldId id="552" r:id="rId11"/>
    <p:sldId id="553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61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79" r:id="rId38"/>
    <p:sldId id="580" r:id="rId39"/>
    <p:sldId id="581" r:id="rId40"/>
    <p:sldId id="582" r:id="rId41"/>
    <p:sldId id="583" r:id="rId42"/>
    <p:sldId id="584" r:id="rId43"/>
    <p:sldId id="585" r:id="rId44"/>
    <p:sldId id="586" r:id="rId45"/>
    <p:sldId id="587" r:id="rId46"/>
    <p:sldId id="588" r:id="rId47"/>
    <p:sldId id="589" r:id="rId48"/>
    <p:sldId id="590" r:id="rId49"/>
    <p:sldId id="591" r:id="rId50"/>
    <p:sldId id="592" r:id="rId51"/>
    <p:sldId id="593" r:id="rId52"/>
    <p:sldId id="594" r:id="rId53"/>
    <p:sldId id="595" r:id="rId54"/>
    <p:sldId id="596" r:id="rId55"/>
    <p:sldId id="597" r:id="rId56"/>
    <p:sldId id="598" r:id="rId57"/>
    <p:sldId id="599" r:id="rId58"/>
    <p:sldId id="600" r:id="rId59"/>
    <p:sldId id="601" r:id="rId60"/>
    <p:sldId id="602" r:id="rId61"/>
    <p:sldId id="603" r:id="rId62"/>
    <p:sldId id="604" r:id="rId63"/>
    <p:sldId id="605" r:id="rId64"/>
    <p:sldId id="606" r:id="rId65"/>
    <p:sldId id="607" r:id="rId66"/>
    <p:sldId id="608" r:id="rId67"/>
    <p:sldId id="609" r:id="rId68"/>
    <p:sldId id="610" r:id="rId69"/>
    <p:sldId id="611" r:id="rId70"/>
    <p:sldId id="612" r:id="rId71"/>
    <p:sldId id="613" r:id="rId72"/>
    <p:sldId id="540" r:id="rId73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0099"/>
    <a:srgbClr val="FF0000"/>
    <a:srgbClr val="EBA905"/>
    <a:srgbClr val="00FF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Objects="1">
      <p:cViewPr varScale="1">
        <p:scale>
          <a:sx n="69" d="100"/>
          <a:sy n="69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32F6615-4AF5-46CC-9B7D-B5ACA5CA8634}" type="datetimeFigureOut">
              <a:rPr lang="en-US"/>
              <a:pPr>
                <a:defRPr/>
              </a:pPr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357DE68-661E-422A-8D1B-55B53F5EFF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75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57DE68-661E-422A-8D1B-55B53F5EFF0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55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79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1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0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9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5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06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9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21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82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94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7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521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85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4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66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Notes: these images licensed from </a:t>
            </a:r>
            <a:r>
              <a:rPr lang="en-US" dirty="0" err="1">
                <a:latin typeface="Arial" charset="0"/>
              </a:rPr>
              <a:t>iStockphoto</a:t>
            </a:r>
            <a:r>
              <a:rPr lang="en-US" dirty="0">
                <a:latin typeface="Arial" charset="0"/>
              </a:rPr>
              <a:t>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05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8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05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8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53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59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90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5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66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74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03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1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41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16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77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81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64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7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58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78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93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43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95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728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87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4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0181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902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080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83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36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917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228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749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12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688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77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847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792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064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116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068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1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60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34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358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04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7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07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154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5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421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4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7C19F-6EA0-4514-BE2D-9A26DCD50779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4874A-9F9C-412B-8B59-7BB7BD4CCB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26906-0F61-4A4D-A776-6F777D99A520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279BF-7C38-49CF-A937-48071A4103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8BE69-9201-4515-B352-6904355AACEE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636E2-C54D-4D84-839B-83170FDE6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rgbClr val="002060"/>
                </a:solidFill>
                <a:latin typeface="Adobe Caslon Pro Bold" pitchFamily="18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rgbClr val="002060"/>
                </a:solidFill>
                <a:latin typeface="Adobe Caslon Pro" pitchFamily="18" charset="0"/>
              </a:defRPr>
            </a:lvl1pPr>
            <a:lvl2pPr>
              <a:defRPr sz="3200">
                <a:solidFill>
                  <a:srgbClr val="002060"/>
                </a:solidFill>
                <a:latin typeface="Adobe Caslon Pro" pitchFamily="18" charset="0"/>
              </a:defRPr>
            </a:lvl2pPr>
            <a:lvl3pPr>
              <a:defRPr sz="3200">
                <a:solidFill>
                  <a:srgbClr val="002060"/>
                </a:solidFill>
                <a:latin typeface="Adobe Caslon Pro" pitchFamily="18" charset="0"/>
              </a:defRPr>
            </a:lvl3pPr>
            <a:lvl4pPr>
              <a:defRPr sz="3200">
                <a:solidFill>
                  <a:srgbClr val="002060"/>
                </a:solidFill>
                <a:latin typeface="Adobe Caslon Pro" pitchFamily="18" charset="0"/>
              </a:defRPr>
            </a:lvl4pPr>
            <a:lvl5pPr>
              <a:defRPr sz="3200">
                <a:solidFill>
                  <a:srgbClr val="002060"/>
                </a:solidFill>
                <a:latin typeface="Adobe Caslon Pro" pitchFamily="18" charset="0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4F3DD-D97B-4D05-95DE-870DB280CAFA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D2F88-8A41-4E7F-9278-91FE67E35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4A978-D21C-46CE-AADF-F14C6D35A829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8AA93-391F-4BF1-AB24-EE1C18811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A71C2-D8D1-4038-BE65-FE44D21AD21F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9EF8F-76BF-4C1E-800D-331B123ED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617D50-352B-4D4F-BA24-04A8F80A268C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3E7E-5A1B-47E5-978D-1F4346EAB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0C082-DC8A-4CE5-B8EF-82016872B77D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9D76F-CB32-479A-B956-6E7A4C40D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1EE7D-B3D0-499E-99FB-F95F26FAAB37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59A8A-7DBD-46DB-811A-0FD3F62D59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02CE0-6E5A-42C8-9E15-69288315607B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F6F4D-7262-49C8-A02A-33CDA8E5A9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5AAEE-9909-4F30-8F47-9393B207152B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094D3-A18E-4A55-B245-DB9F8591A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400117" cy="112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74947" y="64929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ADE9A64-6FB8-4682-A646-ADD7C98B6170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1" y="649290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32" y="6492901"/>
            <a:ext cx="1333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6B3258-B9C0-4096-B6BF-26A4F5876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5" descr="Picture 7.png"/>
          <p:cNvPicPr>
            <a:picLocks noChangeAspect="1"/>
          </p:cNvPicPr>
          <p:nvPr userDrawn="1"/>
        </p:nvPicPr>
        <p:blipFill>
          <a:blip r:embed="rId13"/>
          <a:srcRect l="1923" b="5336"/>
          <a:stretch>
            <a:fillRect/>
          </a:stretch>
        </p:blipFill>
        <p:spPr bwMode="auto">
          <a:xfrm>
            <a:off x="9740900" y="-23"/>
            <a:ext cx="2429933" cy="64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 userDrawn="1"/>
        </p:nvSpPr>
        <p:spPr>
          <a:xfrm>
            <a:off x="6174318" y="6459539"/>
            <a:ext cx="3105149" cy="49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209621" y="6459539"/>
            <a:ext cx="2982383" cy="4603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779187" y="6459539"/>
            <a:ext cx="3439583" cy="49213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2699" y="2"/>
            <a:ext cx="9412817" cy="1173163"/>
            <a:chOff x="-9525" y="0"/>
            <a:chExt cx="7059613" cy="1173163"/>
          </a:xfrm>
        </p:grpSpPr>
        <p:sp>
          <p:nvSpPr>
            <p:cNvPr id="12" name="Title 1"/>
            <p:cNvSpPr txBox="1">
              <a:spLocks/>
            </p:cNvSpPr>
            <p:nvPr/>
          </p:nvSpPr>
          <p:spPr bwMode="auto">
            <a:xfrm>
              <a:off x="0" y="0"/>
              <a:ext cx="7050088" cy="1125538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144000" algn="l" fontAlgn="b">
                <a:lnSpc>
                  <a:spcPct val="150000"/>
                </a:lnSpc>
                <a:spcBef>
                  <a:spcPts val="600"/>
                </a:spcBef>
              </a:pPr>
              <a:r>
                <a:rPr lang="en-US" sz="3600" b="1" dirty="0" smtClean="0">
                  <a:solidFill>
                    <a:srgbClr val="002060"/>
                  </a:solidFill>
                  <a:latin typeface="Adobe Caslon Pro Bold" pitchFamily="18" charset="0"/>
                </a:rPr>
                <a:t> </a:t>
              </a:r>
              <a:endParaRPr lang="en-IN" sz="3600" b="1" dirty="0">
                <a:solidFill>
                  <a:srgbClr val="002060"/>
                </a:solidFill>
                <a:latin typeface="Adobe Caslon Pro Bold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36825" y="1125538"/>
              <a:ext cx="2328863" cy="4762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14888" y="1125538"/>
              <a:ext cx="2235200" cy="444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9525" y="1125538"/>
              <a:ext cx="2581275" cy="47625"/>
            </a:xfrm>
            <a:prstGeom prst="rect">
              <a:avLst/>
            </a:prstGeom>
            <a:solidFill>
              <a:srgbClr val="FFC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6" name="TextBox 12"/>
          <p:cNvSpPr txBox="1">
            <a:spLocks noChangeArrowheads="1"/>
          </p:cNvSpPr>
          <p:nvPr userDrawn="1"/>
        </p:nvSpPr>
        <p:spPr bwMode="auto">
          <a:xfrm>
            <a:off x="9694353" y="571483"/>
            <a:ext cx="269667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99"/>
                </a:solidFill>
                <a:latin typeface="Helvetica" pitchFamily="34" charset="0"/>
                <a:cs typeface="Helvetica" pitchFamily="34" charset="0"/>
              </a:rPr>
              <a:t>BITS</a:t>
            </a:r>
            <a:r>
              <a:rPr lang="en-US" sz="2600" b="1" dirty="0">
                <a:solidFill>
                  <a:srgbClr val="000099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n-US" sz="2600" dirty="0">
                <a:solidFill>
                  <a:srgbClr val="000099"/>
                </a:solidFill>
                <a:latin typeface="Helvetica" pitchFamily="34" charset="0"/>
                <a:cs typeface="Helvetica" pitchFamily="34" charset="0"/>
              </a:rPr>
              <a:t>Pilani</a:t>
            </a:r>
          </a:p>
        </p:txBody>
      </p:sp>
      <p:sp>
        <p:nvSpPr>
          <p:cNvPr id="17" name="TextBox 13"/>
          <p:cNvSpPr txBox="1">
            <a:spLocks noChangeArrowheads="1"/>
          </p:cNvSpPr>
          <p:nvPr userDrawn="1"/>
        </p:nvSpPr>
        <p:spPr bwMode="auto">
          <a:xfrm>
            <a:off x="9696400" y="946915"/>
            <a:ext cx="21822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99"/>
                </a:solidFill>
                <a:latin typeface="Helvetica" pitchFamily="34" charset="0"/>
                <a:cs typeface="Helvetica" pitchFamily="34" charset="0"/>
              </a:rPr>
              <a:t>Pilani Campus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3200" kern="1200">
          <a:solidFill>
            <a:srgbClr val="002060"/>
          </a:solidFill>
          <a:latin typeface="Adobe Caslon Pro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13" Type="http://schemas.openxmlformats.org/officeDocument/2006/relationships/image" Target="../media/image37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36.png"/><Relationship Id="rId5" Type="http://schemas.openxmlformats.org/officeDocument/2006/relationships/tags" Target="../tags/tag9.xml"/><Relationship Id="rId10" Type="http://schemas.openxmlformats.org/officeDocument/2006/relationships/image" Target="../media/image35.png"/><Relationship Id="rId4" Type="http://schemas.openxmlformats.org/officeDocument/2006/relationships/tags" Target="../tags/tag8.xml"/><Relationship Id="rId9" Type="http://schemas.openxmlformats.org/officeDocument/2006/relationships/image" Target="../media/image34.png"/><Relationship Id="rId1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35.xml"/><Relationship Id="rId12" Type="http://schemas.openxmlformats.org/officeDocument/2006/relationships/image" Target="../media/image3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15.xml"/><Relationship Id="rId10" Type="http://schemas.openxmlformats.org/officeDocument/2006/relationships/image" Target="../media/image36.png"/><Relationship Id="rId4" Type="http://schemas.openxmlformats.org/officeDocument/2006/relationships/tags" Target="../tags/tag14.xml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8.xml"/><Relationship Id="rId7" Type="http://schemas.openxmlformats.org/officeDocument/2006/relationships/image" Target="../media/image4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4" Type="http://schemas.openxmlformats.org/officeDocument/2006/relationships/tags" Target="../tags/tag19.xml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tags" Target="../tags/tag21.xml"/><Relationship Id="rId16" Type="http://schemas.openxmlformats.org/officeDocument/2006/relationships/image" Target="../media/image59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54.png"/><Relationship Id="rId5" Type="http://schemas.openxmlformats.org/officeDocument/2006/relationships/tags" Target="../tags/tag24.xml"/><Relationship Id="rId15" Type="http://schemas.openxmlformats.org/officeDocument/2006/relationships/image" Target="../media/image58.png"/><Relationship Id="rId10" Type="http://schemas.openxmlformats.org/officeDocument/2006/relationships/notesSlide" Target="../notesSlides/notesSlide56.xml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0.xml"/><Relationship Id="rId7" Type="http://schemas.openxmlformats.org/officeDocument/2006/relationships/notesSlide" Target="../notesSlides/notesSlide71.xml"/><Relationship Id="rId12" Type="http://schemas.openxmlformats.org/officeDocument/2006/relationships/image" Target="../media/image7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0.png"/><Relationship Id="rId5" Type="http://schemas.openxmlformats.org/officeDocument/2006/relationships/tags" Target="../tags/tag32.xml"/><Relationship Id="rId10" Type="http://schemas.openxmlformats.org/officeDocument/2006/relationships/image" Target="../media/image69.png"/><Relationship Id="rId4" Type="http://schemas.openxmlformats.org/officeDocument/2006/relationships/tags" Target="../tags/tag31.xml"/><Relationship Id="rId9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9" descr="11942.jpg"/>
          <p:cNvPicPr>
            <a:picLocks noChangeAspect="1"/>
          </p:cNvPicPr>
          <p:nvPr/>
        </p:nvPicPr>
        <p:blipFill rotWithShape="1">
          <a:blip r:embed="rId3">
            <a:lum bright="-20000" contrast="22000"/>
          </a:blip>
          <a:srcRect t="5436" b="48065"/>
          <a:stretch/>
        </p:blipFill>
        <p:spPr bwMode="auto">
          <a:xfrm>
            <a:off x="1" y="-2410"/>
            <a:ext cx="12191999" cy="702942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10075256" y="714358"/>
            <a:ext cx="1853392" cy="645915"/>
            <a:chOff x="6810375" y="833438"/>
            <a:chExt cx="1853392" cy="645915"/>
          </a:xfrm>
        </p:grpSpPr>
        <p:sp>
          <p:nvSpPr>
            <p:cNvPr id="5130" name="TextBox 12"/>
            <p:cNvSpPr txBox="1">
              <a:spLocks noChangeArrowheads="1"/>
            </p:cNvSpPr>
            <p:nvPr/>
          </p:nvSpPr>
          <p:spPr bwMode="auto">
            <a:xfrm>
              <a:off x="6810375" y="833438"/>
              <a:ext cx="1853392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600" b="1" dirty="0">
                  <a:solidFill>
                    <a:srgbClr val="FFFFFF"/>
                  </a:solidFill>
                  <a:latin typeface="Helvetica" pitchFamily="34" charset="0"/>
                  <a:cs typeface="Helvetica" pitchFamily="34" charset="0"/>
                </a:rPr>
                <a:t>BITS</a:t>
              </a:r>
              <a:r>
                <a:rPr lang="en-US" sz="26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Helvetica" pitchFamily="34" charset="0"/>
                  <a:cs typeface="Helvetica" pitchFamily="34" charset="0"/>
                </a:rPr>
                <a:t>Pilani</a:t>
              </a:r>
            </a:p>
          </p:txBody>
        </p:sp>
        <p:sp>
          <p:nvSpPr>
            <p:cNvPr id="5131" name="TextBox 13"/>
            <p:cNvSpPr txBox="1">
              <a:spLocks noChangeArrowheads="1"/>
            </p:cNvSpPr>
            <p:nvPr/>
          </p:nvSpPr>
          <p:spPr bwMode="auto">
            <a:xfrm>
              <a:off x="7312025" y="1171576"/>
              <a:ext cx="134043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Helvetica" pitchFamily="34" charset="0"/>
                  <a:cs typeface="Helvetica" pitchFamily="34" charset="0"/>
                </a:rPr>
                <a:t>Pilani Campus</a:t>
              </a:r>
              <a:endParaRPr lang="en-US" sz="1400" dirty="0">
                <a:latin typeface="Helvetica" pitchFamily="34" charset="0"/>
                <a:cs typeface="Helvetica" pitchFamily="34" charset="0"/>
              </a:endParaRPr>
            </a:p>
          </p:txBody>
        </p:sp>
      </p:grpSp>
      <p:pic>
        <p:nvPicPr>
          <p:cNvPr id="5132" name="Picture 15" descr="Picture 7.png"/>
          <p:cNvPicPr>
            <a:picLocks noChangeAspect="1"/>
          </p:cNvPicPr>
          <p:nvPr/>
        </p:nvPicPr>
        <p:blipFill>
          <a:blip r:embed="rId4"/>
          <a:srcRect l="1923" b="5336"/>
          <a:stretch>
            <a:fillRect/>
          </a:stretch>
        </p:blipFill>
        <p:spPr bwMode="auto">
          <a:xfrm>
            <a:off x="9667251" y="2"/>
            <a:ext cx="2193925" cy="69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-24680" y="3405898"/>
            <a:ext cx="11017224" cy="1841959"/>
            <a:chOff x="-24680" y="5633261"/>
            <a:chExt cx="8145017" cy="1612163"/>
          </a:xfrm>
        </p:grpSpPr>
        <p:sp>
          <p:nvSpPr>
            <p:cNvPr id="23" name="Rectangle 22"/>
            <p:cNvSpPr/>
            <p:nvPr/>
          </p:nvSpPr>
          <p:spPr>
            <a:xfrm>
              <a:off x="2982045" y="7153984"/>
              <a:ext cx="2730649" cy="914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15250" y="7153984"/>
              <a:ext cx="2605087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-24680" y="7153984"/>
              <a:ext cx="3006725" cy="91440"/>
            </a:xfrm>
            <a:prstGeom prst="rect">
              <a:avLst/>
            </a:prstGeom>
            <a:solidFill>
              <a:srgbClr val="FFC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5129" name="Picture 11" descr="logo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5026" y="5633261"/>
              <a:ext cx="1277650" cy="1417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519147" y="5753981"/>
              <a:ext cx="5542903" cy="10505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rgbClr val="FF0000"/>
                  </a:solidFill>
                  <a:latin typeface="Adobe Caslon Pro Bold" pitchFamily="18" charset="0"/>
                  <a:cs typeface="Helvetica"/>
                </a:rPr>
                <a:t>DSE CL 557  - Artificial and Computational Intelligence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 dirty="0" smtClean="0">
                <a:solidFill>
                  <a:srgbClr val="FF0000"/>
                </a:solidFill>
                <a:latin typeface="Adobe Caslon Pro Bold" pitchFamily="18" charset="0"/>
                <a:cs typeface="Helvetic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rgbClr val="000099"/>
                  </a:solidFill>
                  <a:latin typeface="Adobe Caslon Pro Bold" pitchFamily="18" charset="0"/>
                  <a:cs typeface="Helvetica"/>
                </a:rPr>
                <a:t>#3. </a:t>
              </a:r>
              <a:r>
                <a:rPr lang="en-US" sz="2400" b="1" dirty="0">
                  <a:solidFill>
                    <a:srgbClr val="000099"/>
                  </a:solidFill>
                  <a:latin typeface="Adobe Caslon Pro Bold" pitchFamily="18" charset="0"/>
                  <a:cs typeface="Helvetica"/>
                </a:rPr>
                <a:t>I</a:t>
              </a:r>
              <a:r>
                <a:rPr lang="en-US" sz="2400" b="1" dirty="0" smtClean="0">
                  <a:solidFill>
                    <a:srgbClr val="000099"/>
                  </a:solidFill>
                  <a:latin typeface="Adobe Caslon Pro Bold" pitchFamily="18" charset="0"/>
                  <a:cs typeface="Helvetica"/>
                </a:rPr>
                <a:t>nformed </a:t>
              </a:r>
              <a:r>
                <a:rPr lang="en-US" sz="2400" b="1" dirty="0">
                  <a:solidFill>
                    <a:srgbClr val="000099"/>
                  </a:solidFill>
                  <a:latin typeface="Adobe Caslon Pro Bold" pitchFamily="18" charset="0"/>
                  <a:cs typeface="Helvetica"/>
                </a:rPr>
                <a:t>Search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itchFamily="18" charset="0"/>
                <a:cs typeface="Helvetica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91344" y="2449182"/>
            <a:ext cx="3046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(some slides </a:t>
            </a:r>
            <a:r>
              <a:rPr lang="en-US" sz="900" dirty="0">
                <a:solidFill>
                  <a:schemeClr val="bg1"/>
                </a:solidFill>
                <a:latin typeface="Palatino"/>
                <a:cs typeface="Palatino"/>
              </a:rPr>
              <a:t>adapted </a:t>
            </a: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from </a:t>
            </a:r>
            <a:r>
              <a:rPr lang="en-US" sz="90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90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  </a:t>
            </a:r>
            <a:r>
              <a:rPr lang="en-IN" sz="900" dirty="0">
                <a:solidFill>
                  <a:schemeClr val="bg1"/>
                </a:solidFill>
              </a:rPr>
              <a:t>http://aima.cs.berkeley.edu/</a:t>
            </a:r>
            <a:r>
              <a:rPr lang="en-US" sz="900" dirty="0" smtClean="0">
                <a:solidFill>
                  <a:schemeClr val="bg1"/>
                </a:solidFill>
                <a:latin typeface="Palatino"/>
                <a:cs typeface="Palatino"/>
              </a:rPr>
              <a:t>)</a:t>
            </a:r>
            <a:endParaRPr lang="en-US" sz="900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344" y="5775647"/>
            <a:ext cx="3507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F8EA8C4-DC85-4AF6-93A9-6960CF029261}" type="datetime2">
              <a:rPr lang="en-US" sz="2400">
                <a:solidFill>
                  <a:schemeClr val="bg1"/>
                </a:solidFill>
                <a:latin typeface="Adobe Caslon Pro Bold" pitchFamily="18" charset="0"/>
                <a:cs typeface="Helvetica"/>
              </a:rPr>
              <a:pPr/>
              <a:t>Sunday, September 20, 2020</a:t>
            </a:fld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12224" y="5775647"/>
            <a:ext cx="2993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Caslon Pro Bold" pitchFamily="18" charset="0"/>
                <a:cs typeface="Helvetica"/>
              </a:rPr>
              <a:t>Dr. Saikishor Jangiti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6F5265-A848-4C36-9FA7-6670F4497805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4874A-9F9C-412B-8B59-7BB7BD4CCB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09825" y="-1058357"/>
            <a:ext cx="5037286" cy="378271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40704" y="-457200"/>
            <a:ext cx="9753599" cy="7315199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8DBF3A-0DD6-48E0-A84F-75ECEE864B55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9D76F-CB32-479A-B956-6E7A4C40D21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6485632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6589711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600201"/>
            <a:ext cx="5926832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7388919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7126981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8316019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8376343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6096000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7218361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7694612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7348536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7942261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7462837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7416799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7834311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7450137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6878637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7134225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7020619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8372475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8245475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8045449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065617-4E2A-4888-A113-BF5DFA56855F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5520" y="1128214"/>
            <a:ext cx="6380161" cy="53487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C94C4E-692F-41C9-B822-0AAE18C652DC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8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192344" cy="1143000"/>
          </a:xfrm>
        </p:spPr>
        <p:txBody>
          <a:bodyPr/>
          <a:lstStyle/>
          <a:p>
            <a:r>
              <a:rPr lang="en-US" dirty="0"/>
              <a:t>Video of Demo Contours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UCS </a:t>
            </a:r>
            <a:r>
              <a:rPr lang="en-US" dirty="0"/>
              <a:t>Pacman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29" y="1117600"/>
            <a:ext cx="9433048" cy="53262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DB6656-8626-473E-BE4F-77C4AC58FF0A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8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5520" y="1603435"/>
            <a:ext cx="6463617" cy="4262461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E0E301-50F0-49D1-9E4E-39832AAC7DFB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3933057"/>
            <a:ext cx="3016085" cy="2060022"/>
          </a:xfrm>
          <a:prstGeom prst="rect">
            <a:avLst/>
          </a:prstGeom>
          <a:noFill/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360" y="3498849"/>
            <a:ext cx="6090014" cy="273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5968174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05253" y="4078286"/>
            <a:ext cx="2738686" cy="1769199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86216" y="4495802"/>
            <a:ext cx="2695573" cy="1385288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341" y="1596260"/>
            <a:ext cx="2817019" cy="1901488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C80FBA-5F75-4B74-82B1-A187635C74BD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78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384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7568951" y="5943600"/>
            <a:ext cx="903313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64895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4C46A2-B096-444D-A310-34374BAE84F7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081859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010421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834208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40571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26297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97734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50084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56447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72572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20222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48783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78933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1148408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1254771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3129608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7930208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8177859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8106421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036571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926534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174183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4032896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3012133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2100908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1758008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2783533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402783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4155134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1319859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1072208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1178571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2561284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5755334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7015808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7122171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1487340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2173933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3621733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4002733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4764733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110808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4192440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160146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5983934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6090296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5221933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6174433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6669733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7469833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9331325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767408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7473008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EC5FB4-686D-4370-846A-294947A61209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6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68696" y="-457200"/>
            <a:ext cx="9753599" cy="7315199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D57789-0E3C-450C-8957-F4C554DE4E32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7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392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7670303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36903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49155F-AB36-41C8-8D13-A4F2D5525CDB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552277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Heuristics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Greedy </a:t>
            </a:r>
            <a:r>
              <a:rPr lang="en-US" dirty="0" smtClean="0"/>
              <a:t>Search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A* Search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95400" y="5852193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Reference: Chapter </a:t>
            </a:r>
            <a:r>
              <a:rPr lang="en-IN" dirty="0" smtClean="0"/>
              <a:t>3.5 &amp; 3.6 </a:t>
            </a:r>
            <a:r>
              <a:rPr lang="en-IN" dirty="0" smtClean="0"/>
              <a:t>from </a:t>
            </a:r>
            <a:r>
              <a:rPr lang="en-IN" dirty="0"/>
              <a:t>AI: A modern approach (Russell, </a:t>
            </a:r>
            <a:r>
              <a:rPr lang="en-IN" dirty="0" err="1"/>
              <a:t>Norvig</a:t>
            </a:r>
            <a:r>
              <a:rPr lang="en-IN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0704A6-992A-425E-826F-07A6DA79926A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7171" y="1700808"/>
            <a:ext cx="4759149" cy="3699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47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                       Greedy </a:t>
            </a:r>
            <a:r>
              <a:rPr lang="en-US" dirty="0"/>
              <a:t>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sz="2800" dirty="0"/>
              <a:t>Expand the node that seems </a:t>
            </a:r>
            <a:r>
              <a:rPr lang="en-US" sz="2800" dirty="0" smtClean="0"/>
              <a:t>closest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7928" y="39878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-83305" y="3188"/>
            <a:ext cx="4451114" cy="2795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F2EE93-E1EB-4128-9DC1-D3310AAE0203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28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6456040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332661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7731819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6384032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7506395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7982645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7636569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7619108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8020743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8230295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7738169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6463408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7585769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8062020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7715944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7698483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8100119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7849295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7817545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4E9155-0600-4684-9299-3B5080A50FB0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8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7528" y="1143001"/>
            <a:ext cx="6362523" cy="5333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F097A6-3CA4-41FA-BF99-0631DBA69AD4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(</a:t>
            </a:r>
            <a:r>
              <a:rPr lang="en-US" sz="4000" dirty="0"/>
              <a:t>Pacman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4680" y="1143000"/>
            <a:ext cx="9335278" cy="5257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A28879-C353-42D6-A6B6-292BD5215751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92832" y="-76200"/>
            <a:ext cx="12182254" cy="7620000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98BDDD-1270-47B4-9E22-B569EA3DE283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9496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8096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8696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92883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521896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921695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10AFE7-2363-43C3-A5C6-FE26AB38401E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37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407368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8986192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8452792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7919392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7919392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129192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8681392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129192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8681392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129192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8843037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8681392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0357792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8909992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8681392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147992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147992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0357792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9519592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7690792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081192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081192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062392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062392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0510192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0510192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0510192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206923-C9B5-407D-84ED-2D2629AA2249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5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105544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1703512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4294312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4294312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6808912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4903912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2313112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2313112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4903912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2998912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742112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742112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2998912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4294312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4294312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6046912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2389312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6BB1DD-800A-47F8-B8E0-E6B0DDDA8E23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1271464" y="4941168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4182344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7154144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1210544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277344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239744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4106144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968208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-1608856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1896344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4429994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2305920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4791944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5011AF-B16B-4620-88D3-37D619DECAFC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2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7488" y="1293461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ED7890-AB5B-43E6-9D64-3C508A85AAF7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8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24" y="0"/>
            <a:ext cx="8067052" cy="6057900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7CCA7D-BC07-4E4C-9AD3-846ADF023C26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4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344" y="1332707"/>
            <a:ext cx="4622828" cy="339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7848" y="1262244"/>
            <a:ext cx="4680520" cy="353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63352" y="4869160"/>
            <a:ext cx="4176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1864" y="4869160"/>
            <a:ext cx="43924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535E5E-D6A2-4523-910D-E2CDB3DAEC4A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942917" cy="48768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384032" y="3933056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487363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Calibri"/>
                  <a:cs typeface="Calibri"/>
                </a:rPr>
                <a:t>    4</a:t>
              </a:r>
              <a:endParaRPr lang="en-US" sz="28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573016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C399A2-0D99-42F6-846F-DC659E55619B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1544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CC6123-0B13-4330-B145-B71A859C4E98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551384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5834866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6957227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7433478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7087402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8439953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6153953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7189003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784281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735960" y="3514921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1C5C28-AC5F-4F86-AF7E-DBCAE2E741D2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2711624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75384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6504384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3075382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6504384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6641368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5825393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6947754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7424005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7077929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8430480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6144480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7179530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6525480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20679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8774808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5775756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3091483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6504384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55704" y="3200400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F68A8E-37CB-41C9-B3EE-DBC133F58734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43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3287688" y="4865712"/>
            <a:ext cx="5628781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3590478" y="5568983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3575720" y="5095906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6374656" y="4999637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74656" y="5456837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6646925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5830950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6953311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7429562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7083486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8436037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6150037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7185087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6531037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26236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8780365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5487012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61261" y="3200400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60AE32-CEA4-424F-AC82-56FFE40734FA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09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6456040" y="4800600"/>
            <a:ext cx="266504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600056" y="5105401"/>
            <a:ext cx="2449902" cy="25102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6670680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5854705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6977066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7453317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7107241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8459792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6173792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7208842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6554792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9991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804120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5777366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85016" y="3200400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D592AC-EDA3-4D56-AABC-535852CD12E4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27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933636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55872-9152-4364-B48B-89C4B2169FE4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1271464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1804865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2165228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2641477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2295403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2277939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2679577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2338265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2397003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5386264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6224474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6280028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6756277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6410203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6392739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6794377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6511803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6453065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1343472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6372672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29F64-3999-4F2A-9A1E-25FAFB619CE5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7295951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6686351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5895776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7589639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6824464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8516739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8577064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7221340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752455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6672064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8504039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8511976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7416601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D6B363-E502-4DC5-8D7E-E2DE7E74B503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514350"/>
            <a:ext cx="4896544" cy="3677028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FAE93D-C9CD-4850-AC13-FE7D89D2912B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4243" y="1052736"/>
            <a:ext cx="6271629" cy="52577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16188B-80AA-4093-9263-278FD79DF175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4242" y="1159182"/>
            <a:ext cx="6271631" cy="5257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AF0EE3-E9E0-4795-89F5-D543454C7B0B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4244" y="1235102"/>
            <a:ext cx="6271628" cy="52577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C75C8B-9598-4C23-BC21-1513BFCBACEB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77" y="1143000"/>
            <a:ext cx="9372600" cy="52788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466629-3B0C-4409-8713-8B19368E0983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5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408368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2372380"/>
            <a:ext cx="2906688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2372380"/>
            <a:ext cx="301697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87" y="2372380"/>
            <a:ext cx="33004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4492" y="465313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75720" y="4633972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96943" y="4633972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2C81E9-C949-4609-9711-70C245169817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1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4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C71BAC-55B3-48F0-B456-63CE7C009347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7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2"/>
            <a:ext cx="8654752" cy="4525963"/>
          </a:xfrm>
        </p:spPr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9976" y="1729998"/>
            <a:ext cx="3380317" cy="256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F165D9-66B3-4565-AF21-373B87BB17DF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36" y="1143000"/>
            <a:ext cx="9208773" cy="516379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38356D-4BE8-4C9C-9136-F0804C7D8E10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2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36" y="1143000"/>
            <a:ext cx="9280781" cy="52041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37D750-5B35-4DDA-AB4F-91B0FD9EDE79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3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560" y="1600200"/>
            <a:ext cx="5714999" cy="458538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83F032-5864-4C49-872D-C1166E935548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736032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83632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02632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1232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1669232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983432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03232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50832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469832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698432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003232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50832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469832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698432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003232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850832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469832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698432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098232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098232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056028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CCC15B-0EC7-4B53-B69B-7D8CBF6AF776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2"/>
            <a:ext cx="8790517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423992" y="3677902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294384" y="3645024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23392" y="3949824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7F9020-16F9-464D-906F-8FF9D134749E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2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19336" y="414908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23592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336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67408" y="35730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1144" y="350100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0054" y="3861048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799856" y="335699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B5BDC6-3B8F-4FEF-BF44-5808D61A6160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4778896" cy="4525963"/>
          </a:xfrm>
        </p:spPr>
        <p:txBody>
          <a:bodyPr/>
          <a:lstStyle/>
          <a:p>
            <a:pPr eaLnBrk="1" hangingPunct="1"/>
            <a:r>
              <a:rPr lang="en-US" sz="2000" dirty="0"/>
              <a:t>Heuristic: Number of tiles misplaced</a:t>
            </a:r>
          </a:p>
          <a:p>
            <a:pPr eaLnBrk="1" hangingPunct="1"/>
            <a:r>
              <a:rPr lang="en-US" sz="2000" dirty="0"/>
              <a:t>Why is it admissible?</a:t>
            </a:r>
          </a:p>
          <a:p>
            <a:pPr eaLnBrk="1" hangingPunct="1"/>
            <a:r>
              <a:rPr lang="en-US" sz="2000" dirty="0"/>
              <a:t>h(start) =</a:t>
            </a:r>
          </a:p>
          <a:p>
            <a:pPr eaLnBrk="1" hangingPunct="1"/>
            <a:r>
              <a:rPr lang="en-US" sz="2000" dirty="0"/>
              <a:t>This is a </a:t>
            </a:r>
            <a:r>
              <a:rPr lang="en-US" sz="2000" i="1" dirty="0"/>
              <a:t>relaxed-problem</a:t>
            </a:r>
            <a:r>
              <a:rPr lang="en-US" sz="20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1775520" y="1916832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562304"/>
              </p:ext>
            </p:extLst>
          </p:nvPr>
        </p:nvGraphicFramePr>
        <p:xfrm>
          <a:off x="3875112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2780928"/>
            <a:ext cx="4262966" cy="242791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4583832" y="1219414"/>
            <a:ext cx="4770510" cy="2111582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CCF9B3-7ECE-46A2-BDDA-8C94E484A7AF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126631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</a:t>
            </a:r>
            <a:r>
              <a:rPr lang="en-US" sz="2400" dirty="0" smtClean="0"/>
              <a:t>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 smtClean="0"/>
              <a:t>distance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</a:t>
            </a:r>
            <a:r>
              <a:rPr lang="en-US" sz="2400" dirty="0" smtClean="0"/>
              <a:t>?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378904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492042"/>
              </p:ext>
            </p:extLst>
          </p:nvPr>
        </p:nvGraphicFramePr>
        <p:xfrm>
          <a:off x="3084691" y="4161138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439816" y="1303067"/>
            <a:ext cx="4947513" cy="2328832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E58C-FA79-4AC0-B8F8-7D4404676A80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9816" y="2363396"/>
            <a:ext cx="5021261" cy="1929700"/>
          </a:xfrm>
          <a:prstGeom prst="rect">
            <a:avLst/>
          </a:prstGeom>
          <a:noFill/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8785944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FD059-933C-43C0-99A8-2484AE559540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9264352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61544D-5AD6-4E4B-922F-2B230648C9A8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7254077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54D399-4FC9-4F8C-B15B-A4BDDA495943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344" y="1600552"/>
            <a:ext cx="9208773" cy="4409370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8361CC-BC2E-4A86-BA6A-E58731ED18C4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8993717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7808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191344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80506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944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625997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4672608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819B46-48A3-4584-8F37-E1E4EFA4CCF8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2"/>
            <a:ext cx="8790517" cy="4525963"/>
          </a:xfrm>
        </p:spPr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1991544" y="259369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3531420" y="356524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4761733" y="411769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2693220" y="409864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5203058" y="411451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25BC4D-BEA3-4812-B955-66216E2E4D34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9416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6E494B-D875-47DA-AC14-5E919ACC498D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4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983432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297BB2-6440-4032-885A-5CCA34B7163E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263352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015952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1406352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3692352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3692352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913760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913760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2056760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2777952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4073352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431752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1203152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158952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2854152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4149552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77652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29455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6138855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6137845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6138856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8042850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8026599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1271464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6645224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14753E-5B70-4B36-966E-6FD9D5CA4B63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57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3440474" y="1295400"/>
            <a:ext cx="5959643" cy="450986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114129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2561928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2714328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199728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104728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104728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47328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2855640" y="3284984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342728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980217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114128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47328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7328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3731DF-145A-4F00-B042-980340F81DB8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2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5560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A36465-2013-4BD4-927C-6988E5F992A1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1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6757541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191344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6240016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7362379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7838629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7492554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8086279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7606854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7560816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978327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7594154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7022653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7278242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8516491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8389491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8189465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AEEB20-4E15-4ED5-A3D9-995C86DADB77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8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7848" y="1772816"/>
            <a:ext cx="4392488" cy="316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63352" y="1508148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8B9206-6557-4921-AAFA-A7597F262A85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1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592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A19D53-3137-49AF-9AF1-D5F288496FE2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8790517" cy="2404862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5440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2D9D41-6169-4C6A-8E83-6992C48D54FE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3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DEF348-DE00-4C8C-8B7B-1B56E23F71C7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FE56B1-7579-41F0-94CE-A4C608238EA2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77059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05621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529408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635771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721497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92934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45284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51647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67772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5422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43983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74133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843608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949971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2824808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7625408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873059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801621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731771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621734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69383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3728096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2707333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1796108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1453208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2478733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097983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3850334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1015059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767408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873771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2256484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5450534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6711008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6817371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1182540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1869133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3316933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3697933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4459933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4806008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3887640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855346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5679134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5785496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4917133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5869633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6364933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7165033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6025208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7701608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4653608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5110808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4577408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6177608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1377008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2062808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2901008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9400117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1758008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2672408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3434408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2062808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3815408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B0C51B-ED25-457A-BA28-861404D8F5C1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DA7D4D-EC43-455E-B0AB-3E75547D6929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61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6717034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3536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5901059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8506148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6220148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7255197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6775772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97959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850636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35960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363147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6726559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4D0621-4B28-4377-92F2-B196FC4EB450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32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79359"/>
            <a:ext cx="7668343" cy="56682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"/>
              </a:spcBef>
            </a:pPr>
            <a:r>
              <a:rPr spc="-5" dirty="0"/>
              <a:t>Thank</a:t>
            </a:r>
            <a:r>
              <a:rPr spc="-85" dirty="0"/>
              <a:t> </a:t>
            </a:r>
            <a:r>
              <a:rPr spc="-5" dirty="0"/>
              <a:t>You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61351" y="3451563"/>
            <a:ext cx="55924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chemeClr val="bg1"/>
                </a:solidFill>
                <a:latin typeface="Arial"/>
                <a:cs typeface="Arial"/>
              </a:rPr>
              <a:t>Required Reading</a:t>
            </a:r>
            <a:r>
              <a:rPr sz="1400" b="1" spc="-5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14"/>
          <p:cNvSpPr txBox="1"/>
          <p:nvPr/>
        </p:nvSpPr>
        <p:spPr>
          <a:xfrm>
            <a:off x="154864" y="1196752"/>
            <a:ext cx="9181496" cy="58067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600" b="1" spc="-5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8800" b="1" spc="-5" dirty="0" smtClean="0">
                <a:solidFill>
                  <a:srgbClr val="FF0000"/>
                </a:solidFill>
                <a:latin typeface="Arial"/>
                <a:cs typeface="Arial"/>
              </a:rPr>
              <a:t>Any more Queries</a:t>
            </a:r>
            <a:endParaRPr lang="en-US" sz="8800" spc="-5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US" sz="16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B5B7E1-1811-4CB5-AB3D-84D5DF2D5C96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1292424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826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4511875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440437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264224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370587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1649613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3959424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1140024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2511624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911424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6169224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6550224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B7B596-AC0F-4D05-819F-961D4AA64F58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952" y="1407146"/>
            <a:ext cx="3710508" cy="2885950"/>
          </a:xfrm>
          <a:prstGeom prst="rect">
            <a:avLst/>
          </a:prstGeom>
          <a:noFill/>
        </p:spPr>
      </p:pic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07BF4A-B093-46EF-9AB2-434E641FCF05}" type="datetime8">
              <a:rPr lang="en-US" smtClean="0"/>
              <a:t>9/20/2020 3:42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D2F88-8A41-4E7F-9278-91FE67E35F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10635</TotalTime>
  <Words>2602</Words>
  <Application>Microsoft Office PowerPoint</Application>
  <PresentationFormat>Widescreen</PresentationFormat>
  <Paragraphs>815</Paragraphs>
  <Slides>72</Slides>
  <Notes>71</Notes>
  <HiddenSlides>0</HiddenSlides>
  <MMClips>10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Adobe Caslon Pro</vt:lpstr>
      <vt:lpstr>Adobe Caslon Pro Bold</vt:lpstr>
      <vt:lpstr>Arial</vt:lpstr>
      <vt:lpstr>Calibri</vt:lpstr>
      <vt:lpstr>Helvetica</vt:lpstr>
      <vt:lpstr>Helvetica Neue</vt:lpstr>
      <vt:lpstr>Palatino</vt:lpstr>
      <vt:lpstr>Palatino Linotype</vt:lpstr>
      <vt:lpstr>Symbol</vt:lpstr>
      <vt:lpstr>Times New Roman</vt:lpstr>
      <vt:lpstr>Wingdings</vt:lpstr>
      <vt:lpstr>Office Theme</vt:lpstr>
      <vt:lpstr>PowerPoint Presentation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                        Greedy Search</vt:lpstr>
      <vt:lpstr>Greedy Search</vt:lpstr>
      <vt:lpstr>Video of Demo Contours Greedy (Empty)</vt:lpstr>
      <vt:lpstr>Video of Demo Contours Greedy 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  <vt:lpstr>Thank You</vt:lpstr>
    </vt:vector>
  </TitlesOfParts>
  <Company>ambiaance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saikishor jangiti</dc:creator>
  <cp:lastModifiedBy>Admin</cp:lastModifiedBy>
  <cp:revision>1089</cp:revision>
  <dcterms:created xsi:type="dcterms:W3CDTF">2011-05-03T06:18:41Z</dcterms:created>
  <dcterms:modified xsi:type="dcterms:W3CDTF">2020-09-20T10:22:50Z</dcterms:modified>
</cp:coreProperties>
</file>